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8" r:id="rId5"/>
    <p:sldId id="269" r:id="rId6"/>
    <p:sldId id="261" r:id="rId7"/>
    <p:sldId id="262" r:id="rId8"/>
    <p:sldId id="263" r:id="rId9"/>
    <p:sldId id="270" r:id="rId10"/>
    <p:sldId id="264" r:id="rId11"/>
    <p:sldId id="265" r:id="rId12"/>
    <p:sldId id="266" r:id="rId13"/>
    <p:sldId id="267" r:id="rId14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Nanum Square Bold" panose="020B0600000101010101" charset="-127"/>
      <p:regular r:id="rId20"/>
    </p:embeddedFont>
    <p:embeddedFont>
      <p:font typeface="Helios Extended Bold" panose="020B0600000101010101" charset="0"/>
      <p:regular r:id="rId21"/>
    </p:embeddedFont>
    <p:embeddedFont>
      <p:font typeface="Noto Sans Kr" panose="020B0200000000000000" pitchFamily="50" charset="-127"/>
      <p:regular r:id="rId22"/>
      <p:bold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Glacial Indifference Bold" panose="020B0600000101010101" charset="0"/>
      <p:regular r:id="rId26"/>
    </p:embeddedFont>
    <p:embeddedFont>
      <p:font typeface="Glacial Indifference" panose="020B0600000101010101" charset="0"/>
      <p:regular r:id="rId27"/>
    </p:embeddedFont>
    <p:embeddedFont>
      <p:font typeface="Nanum Square Ultra-Bold" panose="020B0600000101010101" charset="-127"/>
      <p:regular r:id="rId28"/>
    </p:embeddedFont>
    <p:embeddedFont>
      <p:font typeface="Nanum Square" panose="020B0600000101010101" charset="-127"/>
      <p:regular r:id="rId29"/>
    </p:embeddedFont>
    <p:embeddedFont>
      <p:font typeface="Arimo" panose="020B0600000101010101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96" y="4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2.svg>
</file>

<file path=ppt/media/image3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BD168-CA3D-4927-91FD-EC60232AAD90}" type="datetimeFigureOut">
              <a:rPr lang="ko-KR" altLang="en-US" smtClean="0"/>
              <a:t>2025-10-28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65809-3EA1-49B1-B3F2-8C30B02E05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545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265809-3EA1-49B1-B3F2-8C30B02E0501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0022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787891" y="2017067"/>
            <a:ext cx="0" cy="2136120"/>
          </a:xfrm>
          <a:prstGeom prst="line">
            <a:avLst/>
          </a:prstGeom>
          <a:ln w="9525" cap="flat">
            <a:solidFill>
              <a:srgbClr val="0B6E6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68630" y="1857791"/>
            <a:ext cx="13171370" cy="22529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806"/>
              </a:lnSpc>
            </a:pPr>
            <a:r>
              <a:rPr lang="en-US" sz="6933" b="1" spc="83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청년주거시설</a:t>
            </a:r>
            <a:r>
              <a:rPr lang="en-US" sz="6933" b="1" spc="83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6933" b="1" spc="83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가격</a:t>
            </a:r>
            <a:r>
              <a:rPr lang="en-US" sz="6933" b="1" spc="83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6933" b="1" spc="83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예측</a:t>
            </a:r>
            <a:r>
              <a:rPr lang="en-US" sz="6933" b="1" spc="83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및</a:t>
            </a:r>
          </a:p>
          <a:p>
            <a:pPr algn="l">
              <a:lnSpc>
                <a:spcPts val="8806"/>
              </a:lnSpc>
            </a:pPr>
            <a:r>
              <a:rPr lang="en-US" sz="6933" b="1" spc="83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정부</a:t>
            </a:r>
            <a:r>
              <a:rPr lang="en-US" sz="6933" b="1" spc="83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6933" b="1" spc="83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지원</a:t>
            </a:r>
            <a:r>
              <a:rPr lang="en-US" sz="6933" b="1" spc="83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6933" b="1" spc="83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제도</a:t>
            </a:r>
            <a:r>
              <a:rPr lang="en-US" sz="6933" b="1" spc="83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6933" b="1" spc="83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추천</a:t>
            </a:r>
            <a:r>
              <a:rPr lang="en-US" sz="6933" b="1" spc="83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6933" b="1" spc="83" dirty="0" err="1" smtClean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서비스</a:t>
            </a:r>
            <a:r>
              <a:rPr lang="en-US" sz="6933" b="1" spc="83" dirty="0" smtClean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400" b="1" spc="83" dirty="0" smtClean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v0.2</a:t>
            </a:r>
            <a:endParaRPr lang="en-US" sz="2400" b="1" spc="83" dirty="0">
              <a:solidFill>
                <a:srgbClr val="0B6E69"/>
              </a:solidFill>
              <a:latin typeface="Nanum Square Ultra-Bold"/>
              <a:ea typeface="Nanum Square Ultra-Bold"/>
              <a:cs typeface="Nanum Square Ultra-Bold"/>
              <a:sym typeface="Nanum Square Ultra-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796856" y="1485894"/>
            <a:ext cx="2546544" cy="3718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ts val="2929"/>
              </a:lnSpc>
            </a:pPr>
            <a:r>
              <a:rPr lang="en-US" sz="2638" b="1" dirty="0" smtClean="0">
                <a:solidFill>
                  <a:srgbClr val="0B6E69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PROJECT 1</a:t>
            </a:r>
            <a:endParaRPr lang="en-US" sz="2638" b="1" dirty="0">
              <a:solidFill>
                <a:srgbClr val="0B6E69"/>
              </a:solidFill>
              <a:latin typeface="Helios Extended Bold"/>
              <a:ea typeface="Helios Extended Bold"/>
              <a:cs typeface="Helios Extended Bold"/>
              <a:sym typeface="Helios Extended Bold"/>
            </a:endParaRPr>
          </a:p>
        </p:txBody>
      </p:sp>
      <p:sp>
        <p:nvSpPr>
          <p:cNvPr id="5" name="Freeform 5"/>
          <p:cNvSpPr/>
          <p:nvPr/>
        </p:nvSpPr>
        <p:spPr>
          <a:xfrm flipH="1">
            <a:off x="10737865" y="4619280"/>
            <a:ext cx="6521435" cy="5667720"/>
          </a:xfrm>
          <a:custGeom>
            <a:avLst/>
            <a:gdLst/>
            <a:ahLst/>
            <a:cxnLst/>
            <a:rect l="l" t="t" r="r" b="b"/>
            <a:pathLst>
              <a:path w="6521435" h="5667720">
                <a:moveTo>
                  <a:pt x="6521435" y="0"/>
                </a:moveTo>
                <a:lnTo>
                  <a:pt x="0" y="0"/>
                </a:lnTo>
                <a:lnTo>
                  <a:pt x="0" y="5667720"/>
                </a:lnTo>
                <a:lnTo>
                  <a:pt x="6521435" y="5667720"/>
                </a:lnTo>
                <a:lnTo>
                  <a:pt x="65214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938754" y="3270022"/>
          <a:ext cx="14410492" cy="3767608"/>
        </p:xfrm>
        <a:graphic>
          <a:graphicData uri="http://schemas.openxmlformats.org/drawingml/2006/table">
            <a:tbl>
              <a:tblPr/>
              <a:tblGrid>
                <a:gridCol w="17299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268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773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763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70024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항목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데이터 내용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데이터 출처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담당자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9071">
                <a:tc rowSpan="3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실거래가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연립/다세대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국토부 실거래가 공개시스템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이가영</a:t>
                      </a:r>
                      <a:endParaRPr lang="en-US" sz="1100"/>
                    </a:p>
                  </a:txBody>
                  <a:tcPr marL="9525" marR="9525" marT="9525" marB="9525" anchor="ctr">
                    <a:lnL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9071">
                <a:tc vMerge="1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실거래가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단독/다가구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국토부 실거래가 공개시스템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최예지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3792">
                <a:tc vMerge="1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실거래가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오피스텔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국토부 실거래가 공개시스템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길용준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4998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정부 정책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청년 전세대출,월세지원, 매입임대 등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서울주거포털, LH, SH, 지자체 홈페이지</a:t>
                      </a:r>
                      <a:endParaRPr lang="en-US" sz="1100"/>
                    </a:p>
                  </a:txBody>
                  <a:tcPr marL="9525" marR="9525" marT="9525" marB="9525" anchor="ctr">
                    <a:lnL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유진석</a:t>
                      </a:r>
                      <a:endParaRPr lang="en-US" sz="1100"/>
                    </a:p>
                  </a:txBody>
                  <a:tcPr marL="9525" marR="9525" marT="9525" marB="9525" anchor="ctr">
                    <a:lnL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4473555" y="1249903"/>
            <a:ext cx="1454423" cy="329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41"/>
              </a:lnSpc>
            </a:pPr>
            <a:r>
              <a:rPr lang="en-US" sz="2199" spc="-158">
                <a:solidFill>
                  <a:srgbClr val="0B6E69"/>
                </a:solidFill>
                <a:latin typeface="Nanum Square"/>
                <a:ea typeface="Nanum Square"/>
                <a:cs typeface="Nanum Square"/>
                <a:sym typeface="Nanum Square"/>
              </a:rPr>
              <a:t>부동산 데이터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47750"/>
            <a:ext cx="3444855" cy="753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0"/>
              </a:lnSpc>
            </a:pPr>
            <a:r>
              <a:rPr lang="en-US" sz="5072" b="1" spc="-446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03. 업무 분장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3116758" y="6357963"/>
            <a:ext cx="4649965" cy="4041242"/>
          </a:xfrm>
          <a:custGeom>
            <a:avLst/>
            <a:gdLst/>
            <a:ahLst/>
            <a:cxnLst/>
            <a:rect l="l" t="t" r="r" b="b"/>
            <a:pathLst>
              <a:path w="4649965" h="4041242">
                <a:moveTo>
                  <a:pt x="4649965" y="0"/>
                </a:moveTo>
                <a:lnTo>
                  <a:pt x="0" y="0"/>
                </a:lnTo>
                <a:lnTo>
                  <a:pt x="0" y="4041242"/>
                </a:lnTo>
                <a:lnTo>
                  <a:pt x="4649965" y="4041242"/>
                </a:lnTo>
                <a:lnTo>
                  <a:pt x="4649965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346255" y="2482635"/>
          <a:ext cx="15913045" cy="6775662"/>
        </p:xfrm>
        <a:graphic>
          <a:graphicData uri="http://schemas.openxmlformats.org/drawingml/2006/table">
            <a:tbl>
              <a:tblPr/>
              <a:tblGrid>
                <a:gridCol w="37751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297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7081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7701"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항목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데이터 내용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데이터 출처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997">
                <a:tc rowSpan="2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주변교통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버스정거장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공공데이터포털,지도 등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997">
                <a:tc vMerge="1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주변교통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지하철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공공데이터포털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997">
                <a:tc rowSpan="4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인프라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병원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경찰청 범죄통계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997">
                <a:tc vMerge="1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인프라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학교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지자체 개발계획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997">
                <a:tc vMerge="1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인프라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마트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통계청, 한국은행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997">
                <a:tc vMerge="1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인프라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공원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국토부, GIS 분석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997">
                <a:tc rowSpan="5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인구 및 사회요인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평균소득/실업률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통계청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5997">
                <a:tc vMerge="1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인구 및 사회요인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주요상권 매출변화율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소상공인시장진흥공단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5997">
                <a:tc vMerge="1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인구 및 사회요인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인구 증가율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KB부동산, 국터연구원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95997">
                <a:tc vMerge="1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인구 및 사회요인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전입 전출 비율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행안부, 통계청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95997">
                <a:tc vMerge="1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인구 및 사회요인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출산율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교통데이터포털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95997">
                <a:tc rowSpan="2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금융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물가,생산자 상승률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국토지리정보원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95997">
                <a:tc vMerge="1"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금융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금리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4532188" y="1249903"/>
            <a:ext cx="1220316" cy="329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41"/>
              </a:lnSpc>
            </a:pPr>
            <a:r>
              <a:rPr lang="en-US" sz="2199" spc="-158">
                <a:solidFill>
                  <a:srgbClr val="0B6E69"/>
                </a:solidFill>
                <a:latin typeface="Nanum Square"/>
                <a:ea typeface="Nanum Square"/>
                <a:cs typeface="Nanum Square"/>
                <a:sym typeface="Nanum Square"/>
              </a:rPr>
              <a:t>변수 데이터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47750"/>
            <a:ext cx="3444855" cy="753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0"/>
              </a:lnSpc>
            </a:pPr>
            <a:r>
              <a:rPr lang="en-US" sz="5072" b="1" spc="-446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03. 업무 분장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7766245" y="4796925"/>
            <a:ext cx="2770341" cy="0"/>
          </a:xfrm>
          <a:prstGeom prst="line">
            <a:avLst/>
          </a:prstGeom>
          <a:ln w="9525" cap="flat">
            <a:solidFill>
              <a:srgbClr val="0B6E6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flipH="1">
            <a:off x="7766245" y="5522755"/>
            <a:ext cx="2770341" cy="0"/>
          </a:xfrm>
          <a:prstGeom prst="line">
            <a:avLst/>
          </a:prstGeom>
          <a:ln w="9525" cap="flat">
            <a:solidFill>
              <a:srgbClr val="0B6E6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7389216" y="2302702"/>
            <a:ext cx="3524399" cy="1295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69"/>
              </a:lnSpc>
              <a:spcBef>
                <a:spcPct val="0"/>
              </a:spcBef>
            </a:pPr>
            <a:r>
              <a:rPr lang="en-US" sz="6431" b="1" spc="-302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감사합니다</a:t>
            </a:r>
          </a:p>
        </p:txBody>
      </p:sp>
      <p:sp>
        <p:nvSpPr>
          <p:cNvPr id="5" name="AutoShape 5"/>
          <p:cNvSpPr/>
          <p:nvPr/>
        </p:nvSpPr>
        <p:spPr>
          <a:xfrm flipH="1">
            <a:off x="7766245" y="6248585"/>
            <a:ext cx="2770341" cy="0"/>
          </a:xfrm>
          <a:prstGeom prst="line">
            <a:avLst/>
          </a:prstGeom>
          <a:ln w="9525" cap="flat">
            <a:solidFill>
              <a:srgbClr val="0B6E6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H="1">
            <a:off x="7766245" y="6974415"/>
            <a:ext cx="2770341" cy="0"/>
          </a:xfrm>
          <a:prstGeom prst="line">
            <a:avLst/>
          </a:prstGeom>
          <a:ln w="9525" cap="flat">
            <a:solidFill>
              <a:srgbClr val="0B6E6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7751415" y="4207524"/>
            <a:ext cx="2770341" cy="414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5"/>
              </a:lnSpc>
              <a:spcBef>
                <a:spcPct val="0"/>
              </a:spcBef>
            </a:pPr>
            <a:r>
              <a:rPr lang="en-US" sz="2062" b="1" spc="-177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길용준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751415" y="4900161"/>
            <a:ext cx="2770341" cy="414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5"/>
              </a:lnSpc>
              <a:spcBef>
                <a:spcPct val="0"/>
              </a:spcBef>
            </a:pPr>
            <a:r>
              <a:rPr lang="en-US" sz="2062" b="1" spc="-177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이가영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751415" y="5657789"/>
            <a:ext cx="2770341" cy="414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5"/>
              </a:lnSpc>
              <a:spcBef>
                <a:spcPct val="0"/>
              </a:spcBef>
            </a:pPr>
            <a:r>
              <a:rPr lang="en-US" sz="2062" b="1" spc="-177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유진석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66245" y="6386698"/>
            <a:ext cx="2770341" cy="414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5"/>
              </a:lnSpc>
              <a:spcBef>
                <a:spcPct val="0"/>
              </a:spcBef>
            </a:pPr>
            <a:r>
              <a:rPr lang="en-US" sz="2062" b="1" spc="-177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최예지</a:t>
            </a:r>
          </a:p>
        </p:txBody>
      </p:sp>
      <p:sp>
        <p:nvSpPr>
          <p:cNvPr id="11" name="Freeform 11"/>
          <p:cNvSpPr/>
          <p:nvPr/>
        </p:nvSpPr>
        <p:spPr>
          <a:xfrm flipH="1">
            <a:off x="13116758" y="6357963"/>
            <a:ext cx="4649965" cy="4041242"/>
          </a:xfrm>
          <a:custGeom>
            <a:avLst/>
            <a:gdLst/>
            <a:ahLst/>
            <a:cxnLst/>
            <a:rect l="l" t="t" r="r" b="b"/>
            <a:pathLst>
              <a:path w="4649965" h="4041242">
                <a:moveTo>
                  <a:pt x="4649965" y="0"/>
                </a:moveTo>
                <a:lnTo>
                  <a:pt x="0" y="0"/>
                </a:lnTo>
                <a:lnTo>
                  <a:pt x="0" y="4041242"/>
                </a:lnTo>
                <a:lnTo>
                  <a:pt x="4649965" y="4041242"/>
                </a:lnTo>
                <a:lnTo>
                  <a:pt x="4649965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1340221" y="5678801"/>
            <a:ext cx="5302321" cy="4608199"/>
          </a:xfrm>
          <a:custGeom>
            <a:avLst/>
            <a:gdLst/>
            <a:ahLst/>
            <a:cxnLst/>
            <a:rect l="l" t="t" r="r" b="b"/>
            <a:pathLst>
              <a:path w="5302321" h="4608199">
                <a:moveTo>
                  <a:pt x="5302321" y="0"/>
                </a:moveTo>
                <a:lnTo>
                  <a:pt x="0" y="0"/>
                </a:lnTo>
                <a:lnTo>
                  <a:pt x="0" y="4608199"/>
                </a:lnTo>
                <a:lnTo>
                  <a:pt x="5302321" y="4608199"/>
                </a:lnTo>
                <a:lnTo>
                  <a:pt x="530232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flipH="1">
            <a:off x="1035384" y="1028700"/>
            <a:ext cx="5786101" cy="4763"/>
          </a:xfrm>
          <a:prstGeom prst="line">
            <a:avLst/>
          </a:prstGeom>
          <a:ln w="9525" cap="flat">
            <a:solidFill>
              <a:srgbClr val="0B6E6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342211" y="3153428"/>
            <a:ext cx="4397278" cy="588173"/>
            <a:chOff x="0" y="-54057"/>
            <a:chExt cx="5863037" cy="784230"/>
          </a:xfrm>
        </p:grpSpPr>
        <p:sp>
          <p:nvSpPr>
            <p:cNvPr id="5" name="AutoShape 5"/>
            <p:cNvSpPr/>
            <p:nvPr/>
          </p:nvSpPr>
          <p:spPr>
            <a:xfrm>
              <a:off x="957997" y="0"/>
              <a:ext cx="0" cy="730173"/>
            </a:xfrm>
            <a:prstGeom prst="line">
              <a:avLst/>
            </a:prstGeom>
            <a:ln w="15365" cap="flat">
              <a:solidFill>
                <a:srgbClr val="0B6E69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1395891" y="-54057"/>
              <a:ext cx="4467146" cy="7807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44"/>
                </a:lnSpc>
                <a:spcBef>
                  <a:spcPct val="0"/>
                </a:spcBef>
              </a:pPr>
              <a:r>
                <a:rPr lang="en-US" sz="3103" b="1" spc="-266" dirty="0" err="1">
                  <a:solidFill>
                    <a:srgbClr val="0B6E69"/>
                  </a:solidFill>
                  <a:latin typeface="Nanum Square Ultra-Bold"/>
                  <a:ea typeface="Nanum Square Ultra-Bold"/>
                  <a:cs typeface="Nanum Square Ultra-Bold"/>
                  <a:sym typeface="Nanum Square Ultra-Bold"/>
                </a:rPr>
                <a:t>기획</a:t>
              </a:r>
              <a:r>
                <a:rPr lang="en-US" sz="3103" b="1" spc="-266" dirty="0">
                  <a:solidFill>
                    <a:srgbClr val="0B6E69"/>
                  </a:solidFill>
                  <a:latin typeface="Nanum Square Ultra-Bold"/>
                  <a:ea typeface="Nanum Square Ultra-Bold"/>
                  <a:cs typeface="Nanum Square Ultra-Bold"/>
                  <a:sym typeface="Nanum Square Ultra-Bold"/>
                </a:rPr>
                <a:t>  </a:t>
              </a:r>
              <a:r>
                <a:rPr lang="en-US" sz="3103" b="1" spc="-266" dirty="0" err="1">
                  <a:solidFill>
                    <a:srgbClr val="0B6E69"/>
                  </a:solidFill>
                  <a:latin typeface="Nanum Square Ultra-Bold"/>
                  <a:ea typeface="Nanum Square Ultra-Bold"/>
                  <a:cs typeface="Nanum Square Ultra-Bold"/>
                  <a:sym typeface="Nanum Square Ultra-Bold"/>
                </a:rPr>
                <a:t>의도</a:t>
              </a:r>
              <a:endParaRPr lang="en-US" sz="3103" b="1" spc="-266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44643"/>
              <a:ext cx="656480" cy="582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2"/>
                </a:lnSpc>
              </a:pPr>
              <a:r>
                <a:rPr lang="en-US" sz="2903" b="1" dirty="0">
                  <a:solidFill>
                    <a:srgbClr val="0B6E69"/>
                  </a:solidFill>
                  <a:latin typeface="Helios Extended Bold"/>
                  <a:ea typeface="Helios Extended Bold"/>
                  <a:cs typeface="Helios Extended Bold"/>
                  <a:sym typeface="Helios Extended Bold"/>
                </a:rPr>
                <a:t>01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42211" y="5073096"/>
            <a:ext cx="4397278" cy="632183"/>
            <a:chOff x="0" y="-112738"/>
            <a:chExt cx="5863037" cy="842911"/>
          </a:xfrm>
        </p:grpSpPr>
        <p:sp>
          <p:nvSpPr>
            <p:cNvPr id="9" name="AutoShape 9"/>
            <p:cNvSpPr/>
            <p:nvPr/>
          </p:nvSpPr>
          <p:spPr>
            <a:xfrm>
              <a:off x="957997" y="0"/>
              <a:ext cx="0" cy="730173"/>
            </a:xfrm>
            <a:prstGeom prst="line">
              <a:avLst/>
            </a:prstGeom>
            <a:ln w="15365" cap="flat">
              <a:solidFill>
                <a:srgbClr val="0B6E69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1395891" y="-112738"/>
              <a:ext cx="4467146" cy="7807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45"/>
                </a:lnSpc>
                <a:spcBef>
                  <a:spcPct val="0"/>
                </a:spcBef>
              </a:pPr>
              <a:r>
                <a:rPr lang="en-US" sz="3103" b="1" spc="-266" dirty="0" err="1">
                  <a:solidFill>
                    <a:srgbClr val="0B6E69"/>
                  </a:solidFill>
                  <a:latin typeface="Nanum Square Ultra-Bold"/>
                  <a:ea typeface="Nanum Square Ultra-Bold"/>
                  <a:cs typeface="Nanum Square Ultra-Bold"/>
                  <a:sym typeface="Nanum Square Ultra-Bold"/>
                </a:rPr>
                <a:t>개발</a:t>
              </a:r>
              <a:r>
                <a:rPr lang="en-US" sz="3103" b="1" spc="-266" dirty="0">
                  <a:solidFill>
                    <a:srgbClr val="0B6E69"/>
                  </a:solidFill>
                  <a:latin typeface="Nanum Square Ultra-Bold"/>
                  <a:ea typeface="Nanum Square Ultra-Bold"/>
                  <a:cs typeface="Nanum Square Ultra-Bold"/>
                  <a:sym typeface="Nanum Square Ultra-Bold"/>
                </a:rPr>
                <a:t> </a:t>
              </a:r>
              <a:r>
                <a:rPr lang="en-US" sz="3103" b="1" spc="-266" dirty="0" err="1">
                  <a:solidFill>
                    <a:srgbClr val="0B6E69"/>
                  </a:solidFill>
                  <a:latin typeface="Nanum Square Ultra-Bold"/>
                  <a:ea typeface="Nanum Square Ultra-Bold"/>
                  <a:cs typeface="Nanum Square Ultra-Bold"/>
                  <a:sym typeface="Nanum Square Ultra-Bold"/>
                </a:rPr>
                <a:t>목표</a:t>
              </a:r>
              <a:endParaRPr lang="en-US" sz="3103" b="1" spc="-266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44643"/>
              <a:ext cx="720820" cy="582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2"/>
                </a:lnSpc>
              </a:pPr>
              <a:r>
                <a:rPr lang="en-US" sz="2903" b="1">
                  <a:solidFill>
                    <a:srgbClr val="0B6E69"/>
                  </a:solidFill>
                  <a:latin typeface="Helios Extended Bold"/>
                  <a:ea typeface="Helios Extended Bold"/>
                  <a:cs typeface="Helios Extended Bold"/>
                  <a:sym typeface="Helios Extended Bold"/>
                </a:rPr>
                <a:t>02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342211" y="7080786"/>
            <a:ext cx="4397278" cy="588171"/>
            <a:chOff x="0" y="-54056"/>
            <a:chExt cx="5863037" cy="784229"/>
          </a:xfrm>
        </p:grpSpPr>
        <p:sp>
          <p:nvSpPr>
            <p:cNvPr id="13" name="AutoShape 13"/>
            <p:cNvSpPr/>
            <p:nvPr/>
          </p:nvSpPr>
          <p:spPr>
            <a:xfrm>
              <a:off x="957997" y="0"/>
              <a:ext cx="0" cy="730173"/>
            </a:xfrm>
            <a:prstGeom prst="line">
              <a:avLst/>
            </a:prstGeom>
            <a:ln w="15365" cap="flat">
              <a:solidFill>
                <a:srgbClr val="0B6E69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1395891" y="-54056"/>
              <a:ext cx="4467146" cy="7807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45"/>
                </a:lnSpc>
                <a:spcBef>
                  <a:spcPct val="0"/>
                </a:spcBef>
              </a:pPr>
              <a:r>
                <a:rPr lang="en-US" sz="3103" b="1" spc="-266" dirty="0" err="1">
                  <a:solidFill>
                    <a:srgbClr val="0B6E69"/>
                  </a:solidFill>
                  <a:latin typeface="Nanum Square Ultra-Bold"/>
                  <a:ea typeface="Nanum Square Ultra-Bold"/>
                  <a:cs typeface="Nanum Square Ultra-Bold"/>
                  <a:sym typeface="Nanum Square Ultra-Bold"/>
                </a:rPr>
                <a:t>업무</a:t>
              </a:r>
              <a:r>
                <a:rPr lang="en-US" sz="3103" b="1" spc="-266" dirty="0">
                  <a:solidFill>
                    <a:srgbClr val="0B6E69"/>
                  </a:solidFill>
                  <a:latin typeface="Nanum Square Ultra-Bold"/>
                  <a:ea typeface="Nanum Square Ultra-Bold"/>
                  <a:cs typeface="Nanum Square Ultra-Bold"/>
                  <a:sym typeface="Nanum Square Ultra-Bold"/>
                </a:rPr>
                <a:t> </a:t>
              </a:r>
              <a:r>
                <a:rPr lang="en-US" sz="3103" b="1" spc="-266" dirty="0" err="1">
                  <a:solidFill>
                    <a:srgbClr val="0B6E69"/>
                  </a:solidFill>
                  <a:latin typeface="Nanum Square Ultra-Bold"/>
                  <a:ea typeface="Nanum Square Ultra-Bold"/>
                  <a:cs typeface="Nanum Square Ultra-Bold"/>
                  <a:sym typeface="Nanum Square Ultra-Bold"/>
                </a:rPr>
                <a:t>분장</a:t>
              </a:r>
              <a:endParaRPr lang="en-US" sz="3103" b="1" spc="-266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44643"/>
              <a:ext cx="720820" cy="5820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2"/>
                </a:lnSpc>
              </a:pPr>
              <a:r>
                <a:rPr lang="en-US" sz="2903" b="1">
                  <a:solidFill>
                    <a:srgbClr val="0B6E69"/>
                  </a:solidFill>
                  <a:latin typeface="Helios Extended Bold"/>
                  <a:ea typeface="Helios Extended Bold"/>
                  <a:cs typeface="Helios Extended Bold"/>
                  <a:sym typeface="Helios Extended Bold"/>
                </a:rPr>
                <a:t>03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04800" y="1257300"/>
            <a:ext cx="6861347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49"/>
              </a:lnSpc>
            </a:pPr>
            <a:r>
              <a:rPr lang="en-US" sz="6891" b="1" dirty="0">
                <a:solidFill>
                  <a:srgbClr val="0B6E69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CONTENT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51545" y="3038196"/>
            <a:ext cx="7177270" cy="5415853"/>
          </a:xfrm>
          <a:custGeom>
            <a:avLst/>
            <a:gdLst/>
            <a:ahLst/>
            <a:cxnLst/>
            <a:rect l="l" t="t" r="r" b="b"/>
            <a:pathLst>
              <a:path w="7177270" h="5415853">
                <a:moveTo>
                  <a:pt x="0" y="0"/>
                </a:moveTo>
                <a:lnTo>
                  <a:pt x="7177270" y="0"/>
                </a:lnTo>
                <a:lnTo>
                  <a:pt x="7177270" y="5415853"/>
                </a:lnTo>
                <a:lnTo>
                  <a:pt x="0" y="54158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031281" y="3545758"/>
            <a:ext cx="739958" cy="1046213"/>
          </a:xfrm>
          <a:custGeom>
            <a:avLst/>
            <a:gdLst/>
            <a:ahLst/>
            <a:cxnLst/>
            <a:rect l="l" t="t" r="r" b="b"/>
            <a:pathLst>
              <a:path w="739958" h="1046213">
                <a:moveTo>
                  <a:pt x="0" y="0"/>
                </a:moveTo>
                <a:lnTo>
                  <a:pt x="739958" y="0"/>
                </a:lnTo>
                <a:lnTo>
                  <a:pt x="739958" y="1046214"/>
                </a:lnTo>
                <a:lnTo>
                  <a:pt x="0" y="10462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070069"/>
            <a:ext cx="3357048" cy="753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0"/>
              </a:lnSpc>
            </a:pPr>
            <a:r>
              <a:rPr lang="en-US" sz="5072" b="1" spc="-446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01. 기획 의도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497813" y="1226647"/>
            <a:ext cx="9273426" cy="422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6"/>
              </a:lnSpc>
            </a:pPr>
            <a:r>
              <a:rPr lang="en-US" sz="2807" b="1" spc="-202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청년들은 어디서, 어떻게 집을 구해야 하나?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1969" y="2719525"/>
            <a:ext cx="6238581" cy="503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1"/>
              </a:lnSpc>
              <a:spcBef>
                <a:spcPct val="0"/>
              </a:spcBef>
            </a:pPr>
            <a:r>
              <a:rPr lang="en-US" sz="2462" b="1" spc="-211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주거비 부담  , 전세 사기 , 대출 한도 문제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393672" y="6424004"/>
            <a:ext cx="7865628" cy="2152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24"/>
              </a:lnSpc>
              <a:spcBef>
                <a:spcPct val="0"/>
              </a:spcBef>
            </a:pPr>
            <a:r>
              <a:rPr lang="en-US" sz="3268" b="1" spc="-281">
                <a:solidFill>
                  <a:srgbClr val="FF3131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정부, 지자체 다양한 지원 정책  접근성이 낮아</a:t>
            </a:r>
          </a:p>
          <a:p>
            <a:pPr algn="ctr">
              <a:lnSpc>
                <a:spcPts val="5524"/>
              </a:lnSpc>
              <a:spcBef>
                <a:spcPct val="0"/>
              </a:spcBef>
            </a:pPr>
            <a:r>
              <a:rPr lang="en-US" sz="3268" b="1" spc="-281">
                <a:solidFill>
                  <a:srgbClr val="FF3131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(전·월세 보조금, 청년 주택대출 등)</a:t>
            </a:r>
          </a:p>
          <a:p>
            <a:pPr algn="ctr">
              <a:lnSpc>
                <a:spcPts val="6392"/>
              </a:lnSpc>
              <a:spcBef>
                <a:spcPct val="0"/>
              </a:spcBef>
            </a:pPr>
            <a:r>
              <a:rPr lang="en-US" sz="3782" b="1" spc="-325">
                <a:solidFill>
                  <a:srgbClr val="FF3131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활용률 낮음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1969" y="4753897"/>
            <a:ext cx="6238581" cy="641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44"/>
              </a:lnSpc>
              <a:spcBef>
                <a:spcPct val="0"/>
              </a:spcBef>
            </a:pPr>
            <a:r>
              <a:rPr lang="en-US" sz="3162" b="1" spc="-271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안정적인 거주 환경 확보에 어려움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1070069"/>
            <a:ext cx="3357048" cy="753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0"/>
              </a:lnSpc>
            </a:pPr>
            <a:r>
              <a:rPr lang="en-US" sz="5072" b="1" spc="-446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01. </a:t>
            </a:r>
            <a:r>
              <a:rPr lang="en-US" sz="5072" b="1" spc="-446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기획</a:t>
            </a:r>
            <a:r>
              <a:rPr lang="en-US" sz="5072" b="1" spc="-446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5072" b="1" spc="-446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의도</a:t>
            </a:r>
            <a:endParaRPr lang="en-US" sz="5072" b="1" spc="-446" dirty="0">
              <a:solidFill>
                <a:srgbClr val="0B6E69"/>
              </a:solidFill>
              <a:latin typeface="Nanum Square Ultra-Bold"/>
              <a:ea typeface="Nanum Square Ultra-Bold"/>
              <a:cs typeface="Nanum Square Ultra-Bold"/>
              <a:sym typeface="Nanum Square Ultra-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497813" y="1226647"/>
            <a:ext cx="9273426" cy="422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6"/>
              </a:lnSpc>
            </a:pP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청년들은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어디서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,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어떻게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집을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구해야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하나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?</a:t>
            </a:r>
          </a:p>
        </p:txBody>
      </p:sp>
      <p:sp>
        <p:nvSpPr>
          <p:cNvPr id="9" name="TextBox 4"/>
          <p:cNvSpPr txBox="1"/>
          <p:nvPr/>
        </p:nvSpPr>
        <p:spPr>
          <a:xfrm>
            <a:off x="5230274" y="3032126"/>
            <a:ext cx="7827453" cy="127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17"/>
              </a:lnSpc>
            </a:pPr>
            <a:r>
              <a:rPr lang="en-US" sz="3028" spc="-26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데이터 분석을 통해</a:t>
            </a:r>
          </a:p>
          <a:p>
            <a:pPr marL="0" lvl="0" indent="0" algn="ctr">
              <a:lnSpc>
                <a:spcPts val="5117"/>
              </a:lnSpc>
              <a:spcBef>
                <a:spcPct val="0"/>
              </a:spcBef>
            </a:pPr>
            <a:r>
              <a:rPr lang="en-US" sz="3028" spc="-26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청년이 원하는 지역과 예산을 입력하면</a:t>
            </a:r>
          </a:p>
        </p:txBody>
      </p:sp>
      <p:sp>
        <p:nvSpPr>
          <p:cNvPr id="10" name="TextBox 6"/>
          <p:cNvSpPr txBox="1"/>
          <p:nvPr/>
        </p:nvSpPr>
        <p:spPr>
          <a:xfrm>
            <a:off x="4860911" y="4972050"/>
            <a:ext cx="8566179" cy="2078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8579" lvl="1" indent="-359290" algn="ctr">
              <a:lnSpc>
                <a:spcPts val="5624"/>
              </a:lnSpc>
              <a:buAutoNum type="arabicPeriod"/>
            </a:pP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해당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지역의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예상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전·월세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시세를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예측</a:t>
            </a:r>
            <a:endParaRPr lang="en-US" sz="3328" spc="-286" dirty="0">
              <a:solidFill>
                <a:srgbClr val="FF3131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algn="ctr">
              <a:lnSpc>
                <a:spcPts val="5624"/>
              </a:lnSpc>
            </a:pP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2.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조건에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맞는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정부지원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프로그램을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자동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추천</a:t>
            </a:r>
            <a:endParaRPr lang="en-US" sz="3328" spc="-286" dirty="0">
              <a:solidFill>
                <a:srgbClr val="FF3131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0" lvl="0" indent="0" algn="ctr">
              <a:lnSpc>
                <a:spcPts val="5624"/>
              </a:lnSpc>
              <a:spcBef>
                <a:spcPct val="0"/>
              </a:spcBef>
            </a:pP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3.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카카오맵</a:t>
            </a:r>
            <a:r>
              <a:rPr lang="en-US" sz="3328" spc="-286" dirty="0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328" spc="-286" dirty="0" err="1">
                <a:solidFill>
                  <a:srgbClr val="FF3131"/>
                </a:solidFill>
                <a:latin typeface="Nanum Square"/>
                <a:ea typeface="Nanum Square"/>
                <a:cs typeface="Nanum Square"/>
                <a:sym typeface="Nanum Square"/>
              </a:rPr>
              <a:t>구현</a:t>
            </a:r>
            <a:endParaRPr lang="en-US" sz="3328" spc="-286" dirty="0">
              <a:solidFill>
                <a:srgbClr val="FF3131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  <p:sp>
        <p:nvSpPr>
          <p:cNvPr id="11" name="TextBox 5"/>
          <p:cNvSpPr txBox="1"/>
          <p:nvPr/>
        </p:nvSpPr>
        <p:spPr>
          <a:xfrm>
            <a:off x="1049266" y="7886922"/>
            <a:ext cx="16189468" cy="728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84"/>
              </a:lnSpc>
              <a:spcBef>
                <a:spcPct val="0"/>
              </a:spcBef>
            </a:pP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즉, “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청년이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부동산을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몰라도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,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클릭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한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번으로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최적의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주거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선택을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돕는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서비스”를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3600" b="1" spc="-309" dirty="0" err="1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만드는</a:t>
            </a:r>
            <a:r>
              <a:rPr lang="en-US" sz="3600" b="1" spc="-309" dirty="0">
                <a:solidFill>
                  <a:srgbClr val="004AAD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것</a:t>
            </a:r>
          </a:p>
        </p:txBody>
      </p:sp>
    </p:spTree>
    <p:extLst>
      <p:ext uri="{BB962C8B-B14F-4D97-AF65-F5344CB8AC3E}">
        <p14:creationId xmlns:p14="http://schemas.microsoft.com/office/powerpoint/2010/main" val="2315048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1070069"/>
            <a:ext cx="3357048" cy="718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0"/>
              </a:lnSpc>
            </a:pPr>
            <a:r>
              <a:rPr lang="en-US" sz="5072" b="1" spc="-446" dirty="0" smtClean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02. </a:t>
            </a:r>
            <a:r>
              <a:rPr lang="ko-KR" altLang="en-US" sz="5072" b="1" spc="-446" dirty="0" smtClean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개발 목표</a:t>
            </a:r>
            <a:endParaRPr lang="en-US" sz="5072" b="1" spc="-446" dirty="0">
              <a:solidFill>
                <a:srgbClr val="0B6E69"/>
              </a:solidFill>
              <a:latin typeface="Nanum Square Ultra-Bold"/>
              <a:ea typeface="Nanum Square Ultra-Bold"/>
              <a:cs typeface="Nanum Square Ultra-Bold"/>
              <a:sym typeface="Nanum Square Ultra-Bold"/>
            </a:endParaRPr>
          </a:p>
        </p:txBody>
      </p:sp>
      <p:sp>
        <p:nvSpPr>
          <p:cNvPr id="16" name="TextBox 2"/>
          <p:cNvSpPr txBox="1"/>
          <p:nvPr/>
        </p:nvSpPr>
        <p:spPr>
          <a:xfrm>
            <a:off x="4021990" y="2781708"/>
            <a:ext cx="10244021" cy="7232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4350" indent="-514350" algn="l">
              <a:lnSpc>
                <a:spcPts val="4731"/>
              </a:lnSpc>
              <a:buFont typeface="+mj-lt"/>
              <a:buAutoNum type="arabicPeriod"/>
            </a:pPr>
            <a:r>
              <a:rPr lang="en-US" sz="2799" b="1" spc="-240" dirty="0" smtClean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 smtClean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전월세</a:t>
            </a:r>
            <a:r>
              <a:rPr lang="en-US" sz="2799" b="1" spc="-240" dirty="0" smtClean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가격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예측</a:t>
            </a:r>
            <a:endParaRPr lang="en-US" sz="2799" b="1" spc="-240" dirty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1777576" lvl="3" indent="-514350">
              <a:lnSpc>
                <a:spcPts val="4731"/>
              </a:lnSpc>
              <a:buFont typeface="Arial" panose="020B0604020202020204" pitchFamily="34" charset="0"/>
              <a:buChar char="•"/>
            </a:pP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가용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자금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입력시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임대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가능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매물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추천</a:t>
            </a:r>
            <a:endParaRPr lang="en-US" sz="2799" b="1" spc="-240" dirty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1777576" lvl="3" indent="-514350">
              <a:lnSpc>
                <a:spcPts val="4731"/>
              </a:lnSpc>
              <a:buFont typeface="Arial" panose="020B0604020202020204" pitchFamily="34" charset="0"/>
              <a:buChar char="•"/>
            </a:pP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선정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매물의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향후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가격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변동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예측</a:t>
            </a:r>
            <a:endParaRPr lang="en-US" sz="2799" b="1" spc="-240" dirty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1777576" lvl="3" indent="-514350">
              <a:lnSpc>
                <a:spcPts val="4731"/>
              </a:lnSpc>
              <a:buFont typeface="Arial" panose="020B0604020202020204" pitchFamily="34" charset="0"/>
              <a:buChar char="•"/>
            </a:pP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예측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시점에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따른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최족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이사일</a:t>
            </a:r>
            <a:r>
              <a:rPr lang="en-US" sz="2799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sz="2799" b="1" spc="-240" dirty="0" smtClean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제안</a:t>
            </a:r>
            <a:endParaRPr lang="en-US" sz="2799" b="1" spc="-240" dirty="0" smtClean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1320376" lvl="2" indent="-514350" algn="l">
              <a:lnSpc>
                <a:spcPts val="4731"/>
              </a:lnSpc>
              <a:buFont typeface="+mj-lt"/>
              <a:buAutoNum type="arabicPeriod"/>
            </a:pPr>
            <a:endParaRPr lang="en-US" sz="2799" b="1" spc="-240" dirty="0" smtClean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514350" indent="-514350">
              <a:lnSpc>
                <a:spcPts val="4725"/>
              </a:lnSpc>
              <a:buFont typeface="+mj-lt"/>
              <a:buAutoNum type="arabicPeriod"/>
            </a:pP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정부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지원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제도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추천</a:t>
            </a:r>
            <a:endParaRPr lang="en-US" altLang="ko-KR" sz="2795" b="1" spc="-240" dirty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1776393" lvl="3" indent="-514350">
              <a:lnSpc>
                <a:spcPts val="4725"/>
              </a:lnSpc>
              <a:buFont typeface="Arial" panose="020B0604020202020204" pitchFamily="34" charset="0"/>
              <a:buChar char="•"/>
            </a:pP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정부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,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지차체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,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공기업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지원제도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한사이트에서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확인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가능한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서비스</a:t>
            </a:r>
            <a:endParaRPr lang="en-US" altLang="ko-KR" sz="2795" b="1" spc="-240" dirty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1776393" lvl="3" indent="-514350">
              <a:lnSpc>
                <a:spcPts val="4725"/>
              </a:lnSpc>
              <a:buFont typeface="Arial" panose="020B0604020202020204" pitchFamily="34" charset="0"/>
              <a:buChar char="•"/>
            </a:pP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개인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조건을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기반으로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개개인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맞춤형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제도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 smtClean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추천</a:t>
            </a:r>
            <a:endParaRPr lang="en-US" altLang="ko-KR" sz="2795" b="1" spc="-240" dirty="0" smtClean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1319193" lvl="2" indent="-514350">
              <a:lnSpc>
                <a:spcPts val="4725"/>
              </a:lnSpc>
              <a:buFont typeface="+mj-lt"/>
              <a:buAutoNum type="arabicPeriod"/>
            </a:pPr>
            <a:endParaRPr lang="en-US" sz="2799" b="1" spc="-240" dirty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514350" indent="-514350">
              <a:lnSpc>
                <a:spcPts val="4725"/>
              </a:lnSpc>
              <a:buFont typeface="+mj-lt"/>
              <a:buAutoNum type="arabicPeriod"/>
            </a:pP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카카오맵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구현</a:t>
            </a:r>
            <a:endParaRPr lang="en-US" altLang="ko-KR" sz="2795" b="1" spc="-240" dirty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1776393" lvl="3" indent="-514350">
              <a:lnSpc>
                <a:spcPts val="4725"/>
              </a:lnSpc>
              <a:buFont typeface="Arial" panose="020B0604020202020204" pitchFamily="34" charset="0"/>
              <a:buChar char="•"/>
            </a:pP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지도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기반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매물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,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지원제도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시각화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기능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구현</a:t>
            </a:r>
            <a:endParaRPr lang="en-US" altLang="ko-KR" sz="2795" b="1" spc="-240" dirty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  <a:p>
            <a:pPr marL="1776393" lvl="3" indent="-514350">
              <a:lnSpc>
                <a:spcPts val="4725"/>
              </a:lnSpc>
              <a:buFont typeface="Arial" panose="020B0604020202020204" pitchFamily="34" charset="0"/>
              <a:buChar char="•"/>
            </a:pP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예측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결과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및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추천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정보를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지도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상에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직관적으로</a:t>
            </a:r>
            <a:r>
              <a:rPr lang="en-US" altLang="ko-KR" sz="2795" b="1" spc="-240" dirty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 </a:t>
            </a:r>
            <a:r>
              <a:rPr lang="en-US" altLang="ko-KR" sz="2795" b="1" spc="-240" dirty="0" smtClean="0">
                <a:solidFill>
                  <a:srgbClr val="000000"/>
                </a:solidFill>
                <a:latin typeface="Nanum Square Bold"/>
                <a:ea typeface="Nanum Square Bold"/>
                <a:cs typeface="Nanum Square Bold"/>
                <a:sym typeface="Nanum Square Bold"/>
              </a:rPr>
              <a:t>표시</a:t>
            </a:r>
            <a:endParaRPr lang="en-US" sz="2799" b="1" spc="-240" dirty="0">
              <a:solidFill>
                <a:srgbClr val="000000"/>
              </a:solidFill>
              <a:latin typeface="Nanum Square Bold"/>
              <a:ea typeface="Nanum Square Bold"/>
              <a:cs typeface="Nanum Square Bold"/>
              <a:sym typeface="Nanum Square Bold"/>
            </a:endParaRPr>
          </a:p>
        </p:txBody>
      </p:sp>
      <p:sp>
        <p:nvSpPr>
          <p:cNvPr id="17" name="TextBox 5"/>
          <p:cNvSpPr txBox="1"/>
          <p:nvPr/>
        </p:nvSpPr>
        <p:spPr>
          <a:xfrm>
            <a:off x="2622129" y="2058555"/>
            <a:ext cx="13043743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29"/>
              </a:lnSpc>
            </a:pP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“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청년이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언제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,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어디에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,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어떤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조건으로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이사하면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가장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합리적인지를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데이터로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알려주는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서비스</a:t>
            </a:r>
            <a:r>
              <a:rPr lang="en-US" sz="2999" b="1" spc="-215" dirty="0">
                <a:solidFill>
                  <a:srgbClr val="004AAD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999" b="1" spc="-215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”</a:t>
            </a:r>
          </a:p>
        </p:txBody>
      </p:sp>
      <p:sp>
        <p:nvSpPr>
          <p:cNvPr id="23" name="TextBox 5"/>
          <p:cNvSpPr txBox="1"/>
          <p:nvPr/>
        </p:nvSpPr>
        <p:spPr>
          <a:xfrm>
            <a:off x="4495800" y="1218124"/>
            <a:ext cx="9273426" cy="422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6"/>
              </a:lnSpc>
            </a:pP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청년들은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어디서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,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어떻게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집을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구해야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하나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50495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057400" y="2247900"/>
            <a:ext cx="10244021" cy="101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50"/>
              </a:lnSpc>
              <a:spcBef>
                <a:spcPct val="0"/>
              </a:spcBef>
            </a:pPr>
            <a:r>
              <a:rPr lang="en-US" sz="5000" spc="-430" dirty="0" smtClean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1. </a:t>
            </a:r>
            <a:r>
              <a:rPr lang="en-US" sz="5000" spc="-430" dirty="0" err="1" smtClean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전월세</a:t>
            </a:r>
            <a:r>
              <a:rPr lang="en-US" sz="5000" spc="-430" dirty="0" smtClean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5000" spc="-43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가격</a:t>
            </a:r>
            <a:r>
              <a:rPr lang="en-US" sz="5000" spc="-43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5000" spc="-43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예측</a:t>
            </a:r>
            <a:r>
              <a:rPr lang="en-US" sz="5000" spc="-43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70069"/>
            <a:ext cx="7124700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30"/>
              </a:lnSpc>
            </a:pPr>
            <a:r>
              <a:rPr lang="en-US" sz="5072" b="1" spc="-446" dirty="0" smtClean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02_1. </a:t>
            </a:r>
            <a:r>
              <a:rPr lang="en-US" sz="5072" b="1" spc="-446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개발</a:t>
            </a:r>
            <a:r>
              <a:rPr lang="en-US" sz="5072" b="1" spc="-446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5072" b="1" spc="-446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목표</a:t>
            </a:r>
            <a:endParaRPr lang="en-US" sz="5072" b="1" spc="-446" dirty="0">
              <a:solidFill>
                <a:srgbClr val="0B6E69"/>
              </a:solidFill>
              <a:latin typeface="Nanum Square Ultra-Bold"/>
              <a:ea typeface="Nanum Square Ultra-Bold"/>
              <a:cs typeface="Nanum Square Ultra-Bold"/>
              <a:sym typeface="Nanum Square Ultra-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362200" y="3720411"/>
            <a:ext cx="14062937" cy="3869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3811" lvl="1" indent="-326906" algn="l">
              <a:lnSpc>
                <a:spcPts val="5117"/>
              </a:lnSpc>
              <a:buFont typeface="Arial"/>
              <a:buChar char="•"/>
            </a:pP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모델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개발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</a:p>
          <a:p>
            <a:pPr marL="1307622" lvl="2" indent="-435874" algn="l">
              <a:lnSpc>
                <a:spcPts val="5117"/>
              </a:lnSpc>
              <a:buFont typeface="Arial"/>
              <a:buChar char="⚬"/>
            </a:pP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수집한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부동산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거래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데이터를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기반으로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예측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모델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개발</a:t>
            </a: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1307622" lvl="2" indent="-435874" algn="l">
              <a:lnSpc>
                <a:spcPts val="5117"/>
              </a:lnSpc>
              <a:buFont typeface="Arial"/>
              <a:buChar char="⚬"/>
            </a:pP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회귀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분석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XGBoost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 LSTM 등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적용</a:t>
            </a: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1307622" lvl="2" indent="-435874" algn="l">
              <a:lnSpc>
                <a:spcPts val="5117"/>
              </a:lnSpc>
              <a:buFont typeface="Arial"/>
              <a:buChar char="⚬"/>
            </a:pP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모델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정확도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평가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및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결과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파일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생성</a:t>
            </a: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algn="l">
              <a:lnSpc>
                <a:spcPts val="5117"/>
              </a:lnSpc>
            </a:pP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0" lvl="0" indent="0" algn="l">
              <a:lnSpc>
                <a:spcPts val="5117"/>
              </a:lnSpc>
              <a:spcBef>
                <a:spcPct val="0"/>
              </a:spcBef>
            </a:pP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5181600" y="1217835"/>
            <a:ext cx="9273426" cy="422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6"/>
              </a:lnSpc>
            </a:pP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청년들은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어디서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,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어떻게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집을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구해야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하나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057400" y="2247900"/>
            <a:ext cx="10244021" cy="101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50"/>
              </a:lnSpc>
              <a:spcBef>
                <a:spcPct val="0"/>
              </a:spcBef>
            </a:pPr>
            <a:r>
              <a:rPr lang="en-US" sz="5000" spc="-430" dirty="0" smtClean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2. </a:t>
            </a:r>
            <a:r>
              <a:rPr lang="en-US" sz="5000" spc="-430" dirty="0" err="1" smtClean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정부</a:t>
            </a:r>
            <a:r>
              <a:rPr lang="en-US" sz="5000" spc="-430" dirty="0" smtClean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5000" spc="-43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지원</a:t>
            </a:r>
            <a:r>
              <a:rPr lang="en-US" sz="5000" spc="-43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5000" spc="-43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제도</a:t>
            </a:r>
            <a:r>
              <a:rPr lang="en-US" sz="5000" spc="-43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5000" spc="-43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추천</a:t>
            </a:r>
            <a:r>
              <a:rPr lang="en-US" sz="5000" spc="-43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070069"/>
            <a:ext cx="4762500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30"/>
              </a:lnSpc>
            </a:pPr>
            <a:r>
              <a:rPr lang="en-US" sz="5072" b="1" spc="-446" dirty="0" smtClean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02_2. </a:t>
            </a:r>
            <a:r>
              <a:rPr lang="en-US" sz="5072" b="1" spc="-446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개발</a:t>
            </a:r>
            <a:r>
              <a:rPr lang="en-US" sz="5072" b="1" spc="-446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5072" b="1" spc="-446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목표</a:t>
            </a:r>
            <a:endParaRPr lang="en-US" sz="5072" b="1" spc="-446" dirty="0">
              <a:solidFill>
                <a:srgbClr val="0B6E69"/>
              </a:solidFill>
              <a:latin typeface="Nanum Square Ultra-Bold"/>
              <a:ea typeface="Nanum Square Ultra-Bold"/>
              <a:cs typeface="Nanum Square Ultra-Bold"/>
              <a:sym typeface="Nanum Square Ultra-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362200" y="3720411"/>
            <a:ext cx="12125127" cy="39241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53811" lvl="1" indent="-326906" algn="l">
              <a:lnSpc>
                <a:spcPts val="5117"/>
              </a:lnSpc>
              <a:buFont typeface="Arial"/>
              <a:buChar char="•"/>
            </a:pP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추천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알고리즘</a:t>
            </a: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1307622" lvl="2" indent="-435874" algn="l">
              <a:lnSpc>
                <a:spcPts val="5117"/>
              </a:lnSpc>
              <a:buFont typeface="Arial"/>
              <a:buChar char="⚬"/>
            </a:pP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정부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지자체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정책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데이터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(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나이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,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소득,지역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조건등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)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필터링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로직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구현</a:t>
            </a: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1307622" lvl="2" indent="-435874" algn="l">
              <a:lnSpc>
                <a:spcPts val="5117"/>
              </a:lnSpc>
              <a:buFont typeface="Arial"/>
              <a:buChar char="⚬"/>
            </a:pP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사용자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입력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값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기반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맙춤형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알고리즘</a:t>
            </a:r>
            <a:r>
              <a:rPr lang="en-US" sz="3028" spc="-260" dirty="0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 </a:t>
            </a:r>
            <a:r>
              <a:rPr lang="en-US" sz="3028" spc="-260" dirty="0" err="1">
                <a:solidFill>
                  <a:srgbClr val="000000"/>
                </a:solidFill>
                <a:latin typeface="Nanum Square"/>
                <a:ea typeface="Nanum Square"/>
                <a:cs typeface="Nanum Square"/>
                <a:sym typeface="Nanum Square"/>
              </a:rPr>
              <a:t>개발</a:t>
            </a: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algn="l">
              <a:lnSpc>
                <a:spcPts val="5117"/>
              </a:lnSpc>
            </a:pP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algn="l">
              <a:lnSpc>
                <a:spcPts val="5117"/>
              </a:lnSpc>
            </a:pP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  <a:p>
            <a:pPr marL="0" lvl="0" indent="0" algn="l">
              <a:lnSpc>
                <a:spcPts val="5117"/>
              </a:lnSpc>
              <a:spcBef>
                <a:spcPct val="0"/>
              </a:spcBef>
            </a:pPr>
            <a:endParaRPr lang="en-US" sz="3028" spc="-260" dirty="0">
              <a:solidFill>
                <a:srgbClr val="000000"/>
              </a:solidFill>
              <a:latin typeface="Nanum Square"/>
              <a:ea typeface="Nanum Square"/>
              <a:cs typeface="Nanum Square"/>
              <a:sym typeface="Nanum Square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5181600" y="1217835"/>
            <a:ext cx="9273426" cy="422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6"/>
              </a:lnSpc>
            </a:pP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청년들은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어디서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,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어떻게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집을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구해야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하나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47750"/>
            <a:ext cx="3328313" cy="753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30"/>
              </a:lnSpc>
            </a:pPr>
            <a:r>
              <a:rPr lang="en-US" sz="5072" b="1" spc="-446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03. 업무 분장 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767316"/>
              </p:ext>
            </p:extLst>
          </p:nvPr>
        </p:nvGraphicFramePr>
        <p:xfrm>
          <a:off x="1552949" y="2825605"/>
          <a:ext cx="15182102" cy="5442099"/>
        </p:xfrm>
        <a:graphic>
          <a:graphicData uri="http://schemas.openxmlformats.org/drawingml/2006/table">
            <a:tbl>
              <a:tblPr/>
              <a:tblGrid>
                <a:gridCol w="23281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2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20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0599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구분</a:t>
                      </a:r>
                      <a:endParaRPr lang="en-US" sz="1100"/>
                    </a:p>
                  </a:txBody>
                  <a:tcPr marL="9525" marR="9525" marT="9525" marB="9525" anchor="ctr">
                    <a:lnL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항목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데이터 내용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5480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sym typeface="Glacial Indifference"/>
                        </a:rPr>
                        <a:t>기획</a:t>
                      </a:r>
                      <a:endParaRPr lang="en-US" altLang="ko-KR" sz="2084" dirty="0" smtClean="0">
                        <a:solidFill>
                          <a:srgbClr val="000000"/>
                        </a:solidFill>
                        <a:latin typeface="Glacial Indifference"/>
                        <a:sym typeface="Glacial Indifference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아이디어 구상</a:t>
                      </a:r>
                      <a:r>
                        <a:rPr lang="en-US" altLang="ko-KR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ko-KR" alt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기획안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작성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54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ts val="29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84" kern="1200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데이터</a:t>
                      </a:r>
                      <a:r>
                        <a:rPr lang="en-US" altLang="ko-KR" sz="2084" kern="1200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altLang="ko-KR" sz="2084" kern="1200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수집</a:t>
                      </a:r>
                      <a:endParaRPr lang="en-US" altLang="ko-KR" sz="2084" kern="1200" dirty="0" smtClean="0">
                        <a:solidFill>
                          <a:srgbClr val="000000"/>
                        </a:solidFill>
                        <a:latin typeface="Glacial Indifference"/>
                        <a:ea typeface="Glacial Indifference"/>
                        <a:cs typeface="Glacial Indifference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kern="1200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</a:rPr>
                        <a:t>부동산 데이터</a:t>
                      </a:r>
                      <a:endParaRPr lang="en-US" sz="2084" kern="1200" dirty="0">
                        <a:solidFill>
                          <a:srgbClr val="000000"/>
                        </a:solidFill>
                        <a:latin typeface="Glacial Indifference"/>
                        <a:ea typeface="Glacial Indifference"/>
                        <a:cs typeface="Glacial Indifference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전월세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가격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변동에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관련있는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데이터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수집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4063173"/>
                  </a:ext>
                </a:extLst>
              </a:tr>
              <a:tr h="1020180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데이터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처리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전처리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및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결측치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처리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데이터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통합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스케일링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이상치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제거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0180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학습 및 예측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예측모델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개발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정책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매칭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주택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가격예측</a:t>
                      </a:r>
                      <a:r>
                        <a:rPr 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예측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결과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기반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정부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지원제도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추천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0180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시각화</a:t>
                      </a:r>
                      <a:r>
                        <a:rPr 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/UI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sym typeface="Glacial Indifference"/>
                        </a:rPr>
                        <a:t>카카오맵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sym typeface="Glacial Indifference"/>
                        </a:rPr>
                        <a:t> 구현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지도기반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정책</a:t>
                      </a:r>
                      <a:r>
                        <a:rPr lang="en-US" altLang="ko-KR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/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매물 시각화 </a:t>
                      </a:r>
                      <a:r>
                        <a:rPr lang="en-US" altLang="ko-KR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사용자 인터페이스 개발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TextBox 5"/>
          <p:cNvSpPr txBox="1"/>
          <p:nvPr/>
        </p:nvSpPr>
        <p:spPr>
          <a:xfrm>
            <a:off x="4507287" y="1213095"/>
            <a:ext cx="9273426" cy="422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6"/>
              </a:lnSpc>
            </a:pP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청년들은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어디서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,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어떻게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집을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구해야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하나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47750"/>
            <a:ext cx="4229100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30"/>
              </a:lnSpc>
            </a:pPr>
            <a:r>
              <a:rPr lang="en-US" sz="5072" b="1" spc="-446" dirty="0" smtClean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03_1. </a:t>
            </a:r>
            <a:r>
              <a:rPr lang="en-US" sz="5072" b="1" spc="-446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업무</a:t>
            </a:r>
            <a:r>
              <a:rPr lang="en-US" sz="5072" b="1" spc="-446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5072" b="1" spc="-446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분장</a:t>
            </a:r>
            <a:r>
              <a:rPr lang="en-US" sz="5072" b="1" spc="-446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767316"/>
              </p:ext>
            </p:extLst>
          </p:nvPr>
        </p:nvGraphicFramePr>
        <p:xfrm>
          <a:off x="1552949" y="2825605"/>
          <a:ext cx="15182102" cy="5442099"/>
        </p:xfrm>
        <a:graphic>
          <a:graphicData uri="http://schemas.openxmlformats.org/drawingml/2006/table">
            <a:tbl>
              <a:tblPr/>
              <a:tblGrid>
                <a:gridCol w="23281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2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20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0599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구분</a:t>
                      </a:r>
                      <a:endParaRPr lang="en-US" sz="1100"/>
                    </a:p>
                  </a:txBody>
                  <a:tcPr marL="9525" marR="9525" marT="9525" marB="9525" anchor="ctr">
                    <a:lnL w="0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항목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b="1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데이터 내용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6E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5480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sym typeface="Glacial Indifference"/>
                        </a:rPr>
                        <a:t>기획</a:t>
                      </a:r>
                      <a:endParaRPr lang="en-US" altLang="ko-KR" sz="2084" dirty="0" smtClean="0">
                        <a:solidFill>
                          <a:srgbClr val="000000"/>
                        </a:solidFill>
                        <a:latin typeface="Glacial Indifference"/>
                        <a:sym typeface="Glacial Indifference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아이디어 구상</a:t>
                      </a:r>
                      <a:r>
                        <a:rPr lang="en-US" altLang="ko-KR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ko-KR" alt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기획안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작성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54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ts val="2918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84" kern="1200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데이터</a:t>
                      </a:r>
                      <a:r>
                        <a:rPr lang="en-US" altLang="ko-KR" sz="2084" kern="1200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altLang="ko-KR" sz="2084" kern="1200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수집</a:t>
                      </a:r>
                      <a:endParaRPr lang="en-US" altLang="ko-KR" sz="2084" kern="1200" dirty="0" smtClean="0">
                        <a:solidFill>
                          <a:srgbClr val="000000"/>
                        </a:solidFill>
                        <a:latin typeface="Glacial Indifference"/>
                        <a:ea typeface="Glacial Indifference"/>
                        <a:cs typeface="Glacial Indifference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kern="1200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</a:rPr>
                        <a:t>부동산 데이터</a:t>
                      </a:r>
                      <a:endParaRPr lang="en-US" sz="2084" kern="1200" dirty="0">
                        <a:solidFill>
                          <a:srgbClr val="000000"/>
                        </a:solidFill>
                        <a:latin typeface="Glacial Indifference"/>
                        <a:ea typeface="Glacial Indifference"/>
                        <a:cs typeface="Glacial Indifference"/>
                      </a:endParaRPr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전월세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가격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변동에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관련있는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데이터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수집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4063173"/>
                  </a:ext>
                </a:extLst>
              </a:tr>
              <a:tr h="1020180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데이터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처리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전처리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및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결측치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처리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데이터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통합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스케일링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이상치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제거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0180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학습 및 예측</a:t>
                      </a:r>
                      <a:endParaRPr lang="en-US" sz="110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예측모델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개발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정책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매칭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주택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가격예측</a:t>
                      </a:r>
                      <a:r>
                        <a:rPr 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예측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결과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기반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정부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지원제도</a:t>
                      </a:r>
                      <a:r>
                        <a:rPr lang="en-US" sz="2084" dirty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</a:t>
                      </a:r>
                      <a:r>
                        <a:rPr lang="en-US" sz="2084" dirty="0" err="1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추천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0180"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시각화</a:t>
                      </a:r>
                      <a:r>
                        <a:rPr 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/UI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sym typeface="Glacial Indifference"/>
                        </a:rPr>
                        <a:t>카카오맵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sym typeface="Glacial Indifference"/>
                        </a:rPr>
                        <a:t> 구현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18"/>
                        </a:lnSpc>
                        <a:defRPr/>
                      </a:pPr>
                      <a:r>
                        <a:rPr lang="ko-KR" altLang="en-US" sz="2084" dirty="0" err="1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지도기반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 정책</a:t>
                      </a:r>
                      <a:r>
                        <a:rPr lang="en-US" altLang="ko-KR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/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매물 시각화 </a:t>
                      </a:r>
                      <a:r>
                        <a:rPr lang="en-US" altLang="ko-KR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, </a:t>
                      </a:r>
                      <a:r>
                        <a:rPr lang="ko-KR" altLang="en-US" sz="2084" dirty="0" smtClean="0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사용자 인터페이스 개발</a:t>
                      </a:r>
                      <a:endParaRPr lang="en-US" sz="1100" dirty="0"/>
                    </a:p>
                  </a:txBody>
                  <a:tcPr marL="9525" marR="9525" marT="9525" marB="9525" anchor="ctr">
                    <a:lnL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B6E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7" name="TextBox 5"/>
          <p:cNvSpPr txBox="1"/>
          <p:nvPr/>
        </p:nvSpPr>
        <p:spPr>
          <a:xfrm>
            <a:off x="6553200" y="1326204"/>
            <a:ext cx="9273426" cy="422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16"/>
              </a:lnSpc>
            </a:pP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청년들은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어디서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,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어떻게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집을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구해야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 </a:t>
            </a:r>
            <a:r>
              <a:rPr lang="en-US" sz="2807" b="1" spc="-202" dirty="0" err="1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하나</a:t>
            </a:r>
            <a:r>
              <a:rPr lang="en-US" sz="2807" b="1" spc="-202" dirty="0">
                <a:solidFill>
                  <a:srgbClr val="0B6E69"/>
                </a:solidFill>
                <a:latin typeface="Nanum Square Ultra-Bold"/>
                <a:ea typeface="Nanum Square Ultra-Bold"/>
                <a:cs typeface="Nanum Square Ultra-Bold"/>
                <a:sym typeface="Nanum Square Ultra-Bold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3994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573</Words>
  <Application>Microsoft Office PowerPoint</Application>
  <PresentationFormat>사용자 지정</PresentationFormat>
  <Paragraphs>150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5" baseType="lpstr">
      <vt:lpstr>Calibri</vt:lpstr>
      <vt:lpstr>Nanum Square Bold</vt:lpstr>
      <vt:lpstr>Helios Extended Bold</vt:lpstr>
      <vt:lpstr>Noto Sans Kr</vt:lpstr>
      <vt:lpstr>맑은 고딕</vt:lpstr>
      <vt:lpstr>Glacial Indifference Bold</vt:lpstr>
      <vt:lpstr>Glacial Indifference</vt:lpstr>
      <vt:lpstr>Arial</vt:lpstr>
      <vt:lpstr>Nanum Square Ultra-Bold</vt:lpstr>
      <vt:lpstr>Nanum Square</vt:lpstr>
      <vt:lpstr>Arimo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청년주거시설 가격예측 프로젝트</dc:title>
  <cp:lastModifiedBy>cuiru</cp:lastModifiedBy>
  <cp:revision>4</cp:revision>
  <dcterms:created xsi:type="dcterms:W3CDTF">2006-08-16T00:00:00Z</dcterms:created>
  <dcterms:modified xsi:type="dcterms:W3CDTF">2025-10-28T07:35:44Z</dcterms:modified>
  <dc:identifier>DAG2qpLjCL4</dc:identifier>
</cp:coreProperties>
</file>

<file path=docProps/thumbnail.jpeg>
</file>